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310" r:id="rId2"/>
    <p:sldId id="259" r:id="rId3"/>
    <p:sldId id="304" r:id="rId4"/>
    <p:sldId id="262" r:id="rId5"/>
    <p:sldId id="309" r:id="rId6"/>
    <p:sldId id="257" r:id="rId7"/>
    <p:sldId id="307" r:id="rId8"/>
    <p:sldId id="306" r:id="rId9"/>
    <p:sldId id="260" r:id="rId10"/>
    <p:sldId id="265" r:id="rId11"/>
    <p:sldId id="267" r:id="rId12"/>
    <p:sldId id="268" r:id="rId13"/>
    <p:sldId id="272" r:id="rId14"/>
    <p:sldId id="273" r:id="rId15"/>
    <p:sldId id="274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Cambria Math" panose="02040503050406030204" pitchFamily="18" charset="0"/>
      <p:regular r:id="rId19"/>
    </p:embeddedFont>
    <p:embeddedFont>
      <p:font typeface="Castoro" panose="020B0604020202020204" charset="0"/>
      <p:regular r:id="rId20"/>
      <p:italic r:id="rId21"/>
    </p:embeddedFont>
    <p:embeddedFont>
      <p:font typeface="DM Serif Display" pitchFamily="2" charset="0"/>
      <p:regular r:id="rId22"/>
      <p: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3A98BB-2C49-4C85-B4AC-9EDEB5DE2681}">
  <a:tblStyle styleId="{D33A98BB-2C49-4C85-B4AC-9EDEB5DE26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25" autoAdjust="0"/>
  </p:normalViewPr>
  <p:slideViewPr>
    <p:cSldViewPr snapToGrid="0">
      <p:cViewPr varScale="1">
        <p:scale>
          <a:sx n="136" d="100"/>
          <a:sy n="136" d="100"/>
        </p:scale>
        <p:origin x="89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9BF24AF0-EA83-2B96-9E12-5529F97A6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>
            <a:extLst>
              <a:ext uri="{FF2B5EF4-FFF2-40B4-BE49-F238E27FC236}">
                <a16:creationId xmlns:a16="http://schemas.microsoft.com/office/drawing/2014/main" id="{C79E7FB1-0496-B4A0-9327-EF4C3ED2D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>
            <a:extLst>
              <a:ext uri="{FF2B5EF4-FFF2-40B4-BE49-F238E27FC236}">
                <a16:creationId xmlns:a16="http://schemas.microsoft.com/office/drawing/2014/main" id="{B03AB24F-B9D8-4241-1868-79C4EB65F4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9244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93e12498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93e12498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293e12498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293e12498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221ab9606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221ab9606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221ab9606b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221ab9606b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293e12498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293e12498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293e12498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293e12498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>
          <a:extLst>
            <a:ext uri="{FF2B5EF4-FFF2-40B4-BE49-F238E27FC236}">
              <a16:creationId xmlns:a16="http://schemas.microsoft.com/office/drawing/2014/main" id="{EFC4954E-391D-F60D-26D1-B7D00266F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>
            <a:extLst>
              <a:ext uri="{FF2B5EF4-FFF2-40B4-BE49-F238E27FC236}">
                <a16:creationId xmlns:a16="http://schemas.microsoft.com/office/drawing/2014/main" id="{7F284C14-632C-56E4-8821-44CC1FC63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>
            <a:extLst>
              <a:ext uri="{FF2B5EF4-FFF2-40B4-BE49-F238E27FC236}">
                <a16:creationId xmlns:a16="http://schemas.microsoft.com/office/drawing/2014/main" id="{54C2F228-566D-C0F4-0591-2BA233874E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466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B5648CF9-2B22-65BA-8437-80D8052D8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>
            <a:extLst>
              <a:ext uri="{FF2B5EF4-FFF2-40B4-BE49-F238E27FC236}">
                <a16:creationId xmlns:a16="http://schemas.microsoft.com/office/drawing/2014/main" id="{EC8C83B2-E810-EA59-55C9-63DB60A2CA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>
            <a:extLst>
              <a:ext uri="{FF2B5EF4-FFF2-40B4-BE49-F238E27FC236}">
                <a16:creationId xmlns:a16="http://schemas.microsoft.com/office/drawing/2014/main" id="{3C60FF57-7154-8E9D-9BB8-21A83B6635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639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3B510C4D-720C-C5E6-C9DD-C935A331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5390E2-4CD1-36A8-F62C-C71C6137C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3F0C3C31-413C-BAC3-0D6D-5E778243DD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252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24ADB63A-057E-52FC-C7B5-6DD5F23E8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DC8BEC-6EDB-A3F2-14BB-4F3229106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446A396D-BFCC-E5E0-344F-50594FDA01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633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8e73b176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8e73b176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19925" y="34277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26925" y="-1007225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364701" y="2807751"/>
            <a:ext cx="2024126" cy="208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376" y="-896000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9225" y="-557200"/>
            <a:ext cx="2903626" cy="29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6">
            <a:alphaModFix amt="74000"/>
          </a:blip>
          <a:stretch>
            <a:fillRect/>
          </a:stretch>
        </p:blipFill>
        <p:spPr>
          <a:xfrm flipH="1">
            <a:off x="6748715" y="3235637"/>
            <a:ext cx="3146597" cy="323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7">
            <a:alphaModFix amt="75000"/>
          </a:blip>
          <a:stretch>
            <a:fillRect/>
          </a:stretch>
        </p:blipFill>
        <p:spPr>
          <a:xfrm>
            <a:off x="3055674" y="3565213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ubTitle" idx="1"/>
          </p:nvPr>
        </p:nvSpPr>
        <p:spPr>
          <a:xfrm>
            <a:off x="893550" y="1709175"/>
            <a:ext cx="19893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2"/>
          </p:nvPr>
        </p:nvSpPr>
        <p:spPr>
          <a:xfrm>
            <a:off x="7200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3"/>
          </p:nvPr>
        </p:nvSpPr>
        <p:spPr>
          <a:xfrm>
            <a:off x="34038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4"/>
          </p:nvPr>
        </p:nvSpPr>
        <p:spPr>
          <a:xfrm>
            <a:off x="60876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5"/>
          </p:nvPr>
        </p:nvSpPr>
        <p:spPr>
          <a:xfrm>
            <a:off x="3577350" y="1709175"/>
            <a:ext cx="19893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6"/>
          </p:nvPr>
        </p:nvSpPr>
        <p:spPr>
          <a:xfrm>
            <a:off x="6261150" y="1709175"/>
            <a:ext cx="19893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55925" y="3229820"/>
            <a:ext cx="2456375" cy="2526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0627" y="3381679"/>
            <a:ext cx="2456375" cy="252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1701" y="14427"/>
            <a:ext cx="2028474" cy="2086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28376" y="-508166"/>
            <a:ext cx="2028474" cy="208633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720000" y="4530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2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1"/>
          </p:nvPr>
        </p:nvSpPr>
        <p:spPr>
          <a:xfrm>
            <a:off x="724623" y="2219212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2"/>
          </p:nvPr>
        </p:nvSpPr>
        <p:spPr>
          <a:xfrm>
            <a:off x="3256869" y="2219212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3"/>
          </p:nvPr>
        </p:nvSpPr>
        <p:spPr>
          <a:xfrm>
            <a:off x="5789114" y="2219212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subTitle" idx="4"/>
          </p:nvPr>
        </p:nvSpPr>
        <p:spPr>
          <a:xfrm>
            <a:off x="724623" y="3721427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subTitle" idx="5"/>
          </p:nvPr>
        </p:nvSpPr>
        <p:spPr>
          <a:xfrm>
            <a:off x="3256869" y="3721427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6"/>
          </p:nvPr>
        </p:nvSpPr>
        <p:spPr>
          <a:xfrm>
            <a:off x="5789114" y="3721427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subTitle" idx="7"/>
          </p:nvPr>
        </p:nvSpPr>
        <p:spPr>
          <a:xfrm>
            <a:off x="720000" y="1752225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ubTitle" idx="8"/>
          </p:nvPr>
        </p:nvSpPr>
        <p:spPr>
          <a:xfrm>
            <a:off x="3256864" y="1752225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subTitle" idx="9"/>
          </p:nvPr>
        </p:nvSpPr>
        <p:spPr>
          <a:xfrm>
            <a:off x="5793729" y="1752225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ubTitle" idx="13"/>
          </p:nvPr>
        </p:nvSpPr>
        <p:spPr>
          <a:xfrm>
            <a:off x="720000" y="3249899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subTitle" idx="14"/>
          </p:nvPr>
        </p:nvSpPr>
        <p:spPr>
          <a:xfrm>
            <a:off x="3256864" y="3249899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15"/>
          </p:nvPr>
        </p:nvSpPr>
        <p:spPr>
          <a:xfrm>
            <a:off x="5793729" y="3249899"/>
            <a:ext cx="2204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6900" y="-1284050"/>
            <a:ext cx="2385749" cy="2724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6900" y="3625275"/>
            <a:ext cx="2385749" cy="272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5">
            <a:alphaModFix amt="82000"/>
          </a:blip>
          <a:stretch>
            <a:fillRect/>
          </a:stretch>
        </p:blipFill>
        <p:spPr>
          <a:xfrm>
            <a:off x="-858198" y="3990550"/>
            <a:ext cx="3146597" cy="323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-1130301" y="-1035237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>
            <a:spLocks noGrp="1"/>
          </p:cNvSpPr>
          <p:nvPr>
            <p:ph type="title" hasCustomPrompt="1"/>
          </p:nvPr>
        </p:nvSpPr>
        <p:spPr>
          <a:xfrm>
            <a:off x="952500" y="540000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7" name="Google Shape;197;p24"/>
          <p:cNvSpPr txBox="1">
            <a:spLocks noGrp="1"/>
          </p:cNvSpPr>
          <p:nvPr>
            <p:ph type="subTitle" idx="1"/>
          </p:nvPr>
        </p:nvSpPr>
        <p:spPr>
          <a:xfrm>
            <a:off x="952500" y="1246027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title" idx="2" hasCustomPrompt="1"/>
          </p:nvPr>
        </p:nvSpPr>
        <p:spPr>
          <a:xfrm>
            <a:off x="952500" y="1996148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9" name="Google Shape;199;p24"/>
          <p:cNvSpPr txBox="1">
            <a:spLocks noGrp="1"/>
          </p:cNvSpPr>
          <p:nvPr>
            <p:ph type="subTitle" idx="3"/>
          </p:nvPr>
        </p:nvSpPr>
        <p:spPr>
          <a:xfrm>
            <a:off x="952500" y="2681963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4"/>
          <p:cNvSpPr txBox="1">
            <a:spLocks noGrp="1"/>
          </p:cNvSpPr>
          <p:nvPr>
            <p:ph type="title" idx="4" hasCustomPrompt="1"/>
          </p:nvPr>
        </p:nvSpPr>
        <p:spPr>
          <a:xfrm>
            <a:off x="952500" y="3452297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1" name="Google Shape;201;p24"/>
          <p:cNvSpPr txBox="1">
            <a:spLocks noGrp="1"/>
          </p:cNvSpPr>
          <p:nvPr>
            <p:ph type="subTitle" idx="5"/>
          </p:nvPr>
        </p:nvSpPr>
        <p:spPr>
          <a:xfrm>
            <a:off x="952500" y="4117899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7525" y="3062012"/>
            <a:ext cx="2627624" cy="270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2590" y="-932375"/>
            <a:ext cx="3146597" cy="323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60200" y="-1570348"/>
            <a:ext cx="2920600" cy="300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685975" y="-281750"/>
            <a:ext cx="2108851" cy="216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65828" y="568700"/>
            <a:ext cx="2344774" cy="241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646411" y="2307675"/>
            <a:ext cx="2492776" cy="25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446290" y="36194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6" name="Google Shape;46;p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>
            <a:off x="7589876" y="-1339798"/>
            <a:ext cx="2452749" cy="252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69825" y="3747097"/>
            <a:ext cx="1998251" cy="205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20000" y="1795734"/>
            <a:ext cx="4647900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2" name="Google Shape;5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3313" y="-1028200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-739301" y="37143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0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1">
  <p:cSld name="CUSTOM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800094" y="2707500"/>
            <a:ext cx="264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2" hasCustomPrompt="1"/>
          </p:nvPr>
        </p:nvSpPr>
        <p:spPr>
          <a:xfrm>
            <a:off x="800094" y="1246650"/>
            <a:ext cx="1542900" cy="16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"/>
          </p:nvPr>
        </p:nvSpPr>
        <p:spPr>
          <a:xfrm>
            <a:off x="800094" y="3438525"/>
            <a:ext cx="49848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5973" y="-1009050"/>
            <a:ext cx="2577849" cy="265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75025" y="-828687"/>
            <a:ext cx="2485499" cy="255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404077" y="3733076"/>
            <a:ext cx="2642700" cy="271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6">
            <a:alphaModFix amt="72000"/>
          </a:blip>
          <a:stretch>
            <a:fillRect/>
          </a:stretch>
        </p:blipFill>
        <p:spPr>
          <a:xfrm>
            <a:off x="3053763" y="-1215738"/>
            <a:ext cx="3171426" cy="3261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46419" y="3653425"/>
            <a:ext cx="2797582" cy="287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0749" y="3437438"/>
            <a:ext cx="2743200" cy="2821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38175" y="-1638012"/>
            <a:ext cx="2960132" cy="3044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7200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2"/>
          </p:nvPr>
        </p:nvSpPr>
        <p:spPr>
          <a:xfrm>
            <a:off x="7200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3"/>
          </p:nvPr>
        </p:nvSpPr>
        <p:spPr>
          <a:xfrm>
            <a:off x="34038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4"/>
          </p:nvPr>
        </p:nvSpPr>
        <p:spPr>
          <a:xfrm>
            <a:off x="60876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5"/>
          </p:nvPr>
        </p:nvSpPr>
        <p:spPr>
          <a:xfrm>
            <a:off x="34038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6"/>
          </p:nvPr>
        </p:nvSpPr>
        <p:spPr>
          <a:xfrm>
            <a:off x="60876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7"/>
          </p:nvPr>
        </p:nvSpPr>
        <p:spPr>
          <a:xfrm>
            <a:off x="7200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8"/>
          </p:nvPr>
        </p:nvSpPr>
        <p:spPr>
          <a:xfrm>
            <a:off x="34038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9"/>
          </p:nvPr>
        </p:nvSpPr>
        <p:spPr>
          <a:xfrm>
            <a:off x="60876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7427999" y="3431763"/>
            <a:ext cx="2505700" cy="25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343099" y="3957746"/>
            <a:ext cx="2521324" cy="259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0401" y="-928375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459287" y="-1844525"/>
            <a:ext cx="2579700" cy="26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62" r:id="rId7"/>
    <p:sldLayoutId id="2147483664" r:id="rId8"/>
    <p:sldLayoutId id="2147483665" r:id="rId9"/>
    <p:sldLayoutId id="2147483666" r:id="rId10"/>
    <p:sldLayoutId id="2147483668" r:id="rId11"/>
    <p:sldLayoutId id="2147483670" r:id="rId12"/>
    <p:sldLayoutId id="2147483672" r:id="rId13"/>
    <p:sldLayoutId id="214748367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0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lopnik.com/jalopnik/images/xaep1mjulbizalswddfg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alopnik.com/jalopnik/images/etvtn2zentybmnb0sxlf.jpg" TargetMode="External"/><Relationship Id="rId4" Type="http://schemas.openxmlformats.org/officeDocument/2006/relationships/hyperlink" Target="https://images.pexels.com/photos/2994331/pexels-photo-2994331.jpeg?cs=srgb&amp;dl=pexels-athena-2994331.jpg&amp;fm=jp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BC89387F-2BC8-C82A-FBDF-349180453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>
            <a:extLst>
              <a:ext uri="{FF2B5EF4-FFF2-40B4-BE49-F238E27FC236}">
                <a16:creationId xmlns:a16="http://schemas.microsoft.com/office/drawing/2014/main" id="{EFC26A3A-7DD4-6C96-ECDE-C16914A671F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Traffic-Sign-Recognition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3" name="Google Shape;233;p31">
            <a:extLst>
              <a:ext uri="{FF2B5EF4-FFF2-40B4-BE49-F238E27FC236}">
                <a16:creationId xmlns:a16="http://schemas.microsoft.com/office/drawing/2014/main" id="{1BAAAED1-46C1-9E78-F8B7-ACA77DD26CC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4926" y="34552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</a:t>
            </a:r>
            <a:r>
              <a:rPr lang="en" dirty="0"/>
              <a:t>sing a Concept Bottleneck Model</a:t>
            </a:r>
            <a:endParaRPr dirty="0"/>
          </a:p>
        </p:txBody>
      </p:sp>
      <p:sp>
        <p:nvSpPr>
          <p:cNvPr id="234" name="Google Shape;234;p31">
            <a:extLst>
              <a:ext uri="{FF2B5EF4-FFF2-40B4-BE49-F238E27FC236}">
                <a16:creationId xmlns:a16="http://schemas.microsoft.com/office/drawing/2014/main" id="{49411118-0BE7-E0BF-38E6-679668172599}"/>
              </a:ext>
            </a:extLst>
          </p:cNvPr>
          <p:cNvSpPr txBox="1"/>
          <p:nvPr/>
        </p:nvSpPr>
        <p:spPr>
          <a:xfrm>
            <a:off x="6600600" y="4505462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35" name="Google Shape;235;p31">
            <a:extLst>
              <a:ext uri="{FF2B5EF4-FFF2-40B4-BE49-F238E27FC236}">
                <a16:creationId xmlns:a16="http://schemas.microsoft.com/office/drawing/2014/main" id="{04C30D03-5B6F-6917-8748-2CB0BCB977CB}"/>
              </a:ext>
            </a:extLst>
          </p:cNvPr>
          <p:cNvCxnSpPr/>
          <p:nvPr/>
        </p:nvCxnSpPr>
        <p:spPr>
          <a:xfrm>
            <a:off x="0" y="4674800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33;p31">
            <a:extLst>
              <a:ext uri="{FF2B5EF4-FFF2-40B4-BE49-F238E27FC236}">
                <a16:creationId xmlns:a16="http://schemas.microsoft.com/office/drawing/2014/main" id="{B5FF4609-57CC-945C-F089-FB80860FCCA2}"/>
              </a:ext>
            </a:extLst>
          </p:cNvPr>
          <p:cNvSpPr txBox="1">
            <a:spLocks/>
          </p:cNvSpPr>
          <p:nvPr/>
        </p:nvSpPr>
        <p:spPr>
          <a:xfrm>
            <a:off x="0" y="4300712"/>
            <a:ext cx="4906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sz="1100" dirty="0"/>
              <a:t>Luka </a:t>
            </a:r>
            <a:r>
              <a:rPr lang="en-US" sz="1100" dirty="0" err="1"/>
              <a:t>Vracevic</a:t>
            </a:r>
            <a:r>
              <a:rPr lang="en-US" sz="1100" dirty="0"/>
              <a:t>, Fabian Aurin, Aaron Ziglowski</a:t>
            </a:r>
          </a:p>
        </p:txBody>
      </p:sp>
    </p:spTree>
    <p:extLst>
      <p:ext uri="{BB962C8B-B14F-4D97-AF65-F5344CB8AC3E}">
        <p14:creationId xmlns:p14="http://schemas.microsoft.com/office/powerpoint/2010/main" val="65959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49" name="Google Shape;349;p40"/>
          <p:cNvSpPr txBox="1"/>
          <p:nvPr/>
        </p:nvSpPr>
        <p:spPr>
          <a:xfrm>
            <a:off x="1079639" y="1627925"/>
            <a:ext cx="196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Jupiter is the biggest planet of them all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0" name="Google Shape;350;p40"/>
          <p:cNvSpPr txBox="1"/>
          <p:nvPr/>
        </p:nvSpPr>
        <p:spPr>
          <a:xfrm>
            <a:off x="2440886" y="3714325"/>
            <a:ext cx="196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Saturn is a gas giant with several rings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1" name="Google Shape;351;p40"/>
          <p:cNvSpPr txBox="1"/>
          <p:nvPr/>
        </p:nvSpPr>
        <p:spPr>
          <a:xfrm>
            <a:off x="3775179" y="1627925"/>
            <a:ext cx="196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Despite being red, Mars is very cold</a:t>
            </a:r>
            <a:endParaRPr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2" name="Google Shape;352;p40"/>
          <p:cNvSpPr txBox="1"/>
          <p:nvPr/>
        </p:nvSpPr>
        <p:spPr>
          <a:xfrm>
            <a:off x="1079639" y="2100210"/>
            <a:ext cx="1962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Jupiter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53" name="Google Shape;353;p40"/>
          <p:cNvSpPr txBox="1"/>
          <p:nvPr/>
        </p:nvSpPr>
        <p:spPr>
          <a:xfrm>
            <a:off x="2422025" y="2662725"/>
            <a:ext cx="578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02</a:t>
            </a:r>
            <a:endParaRPr sz="29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54" name="Google Shape;354;p40"/>
          <p:cNvSpPr txBox="1"/>
          <p:nvPr/>
        </p:nvSpPr>
        <p:spPr>
          <a:xfrm>
            <a:off x="3767119" y="2100210"/>
            <a:ext cx="1962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Mars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55" name="Google Shape;355;p40"/>
          <p:cNvSpPr txBox="1"/>
          <p:nvPr/>
        </p:nvSpPr>
        <p:spPr>
          <a:xfrm>
            <a:off x="5109473" y="3714325"/>
            <a:ext cx="196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Venus is the second planet from the Sun</a:t>
            </a:r>
            <a:endParaRPr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6" name="Google Shape;356;p40"/>
          <p:cNvSpPr txBox="1"/>
          <p:nvPr/>
        </p:nvSpPr>
        <p:spPr>
          <a:xfrm>
            <a:off x="5106799" y="2662725"/>
            <a:ext cx="578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04</a:t>
            </a:r>
            <a:endParaRPr sz="29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57" name="Google Shape;357;p40"/>
          <p:cNvCxnSpPr>
            <a:stCxn id="358" idx="3"/>
            <a:endCxn id="353" idx="1"/>
          </p:cNvCxnSpPr>
          <p:nvPr/>
        </p:nvCxnSpPr>
        <p:spPr>
          <a:xfrm>
            <a:off x="1657739" y="2931975"/>
            <a:ext cx="764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9" name="Google Shape;359;p40"/>
          <p:cNvSpPr txBox="1"/>
          <p:nvPr/>
        </p:nvSpPr>
        <p:spPr>
          <a:xfrm>
            <a:off x="6443766" y="1627925"/>
            <a:ext cx="196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Neptune is the farthest planet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0" name="Google Shape;360;p40"/>
          <p:cNvSpPr txBox="1"/>
          <p:nvPr/>
        </p:nvSpPr>
        <p:spPr>
          <a:xfrm>
            <a:off x="6439819" y="2100210"/>
            <a:ext cx="1962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Neptune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58" name="Google Shape;358;p40"/>
          <p:cNvSpPr txBox="1"/>
          <p:nvPr/>
        </p:nvSpPr>
        <p:spPr>
          <a:xfrm>
            <a:off x="1079639" y="2662725"/>
            <a:ext cx="578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01</a:t>
            </a:r>
            <a:endParaRPr sz="29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61" name="Google Shape;361;p40"/>
          <p:cNvSpPr txBox="1"/>
          <p:nvPr/>
        </p:nvSpPr>
        <p:spPr>
          <a:xfrm>
            <a:off x="2430769" y="3184100"/>
            <a:ext cx="1962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Saturn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62" name="Google Shape;362;p40"/>
          <p:cNvSpPr txBox="1"/>
          <p:nvPr/>
        </p:nvSpPr>
        <p:spPr>
          <a:xfrm>
            <a:off x="3764412" y="2662725"/>
            <a:ext cx="578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03</a:t>
            </a:r>
            <a:endParaRPr sz="29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63" name="Google Shape;363;p40"/>
          <p:cNvSpPr txBox="1"/>
          <p:nvPr/>
        </p:nvSpPr>
        <p:spPr>
          <a:xfrm>
            <a:off x="5103469" y="3184100"/>
            <a:ext cx="1962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Venus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64" name="Google Shape;364;p40"/>
          <p:cNvSpPr txBox="1"/>
          <p:nvPr/>
        </p:nvSpPr>
        <p:spPr>
          <a:xfrm>
            <a:off x="6449186" y="2662725"/>
            <a:ext cx="578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05</a:t>
            </a:r>
            <a:endParaRPr sz="29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65" name="Google Shape;365;p40"/>
          <p:cNvCxnSpPr>
            <a:stCxn id="353" idx="3"/>
            <a:endCxn id="362" idx="1"/>
          </p:cNvCxnSpPr>
          <p:nvPr/>
        </p:nvCxnSpPr>
        <p:spPr>
          <a:xfrm>
            <a:off x="3000125" y="2931975"/>
            <a:ext cx="764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6" name="Google Shape;366;p40"/>
          <p:cNvCxnSpPr>
            <a:stCxn id="362" idx="3"/>
            <a:endCxn id="356" idx="1"/>
          </p:cNvCxnSpPr>
          <p:nvPr/>
        </p:nvCxnSpPr>
        <p:spPr>
          <a:xfrm>
            <a:off x="4342512" y="2931975"/>
            <a:ext cx="764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40"/>
          <p:cNvCxnSpPr>
            <a:stCxn id="356" idx="3"/>
            <a:endCxn id="364" idx="1"/>
          </p:cNvCxnSpPr>
          <p:nvPr/>
        </p:nvCxnSpPr>
        <p:spPr>
          <a:xfrm>
            <a:off x="5684899" y="2931975"/>
            <a:ext cx="764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8" name="Google Shape;368;p40"/>
          <p:cNvSpPr txBox="1"/>
          <p:nvPr/>
        </p:nvSpPr>
        <p:spPr>
          <a:xfrm>
            <a:off x="7598550" y="280150"/>
            <a:ext cx="917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Timeline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69" name="Google Shape;369;p40"/>
          <p:cNvCxnSpPr>
            <a:endCxn id="368" idx="1"/>
          </p:cNvCxnSpPr>
          <p:nvPr/>
        </p:nvCxnSpPr>
        <p:spPr>
          <a:xfrm>
            <a:off x="-177750" y="445600"/>
            <a:ext cx="7776300" cy="3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ubTitle" idx="1"/>
          </p:nvPr>
        </p:nvSpPr>
        <p:spPr>
          <a:xfrm>
            <a:off x="800094" y="3438525"/>
            <a:ext cx="49848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398" name="Google Shape;398;p42"/>
          <p:cNvSpPr txBox="1">
            <a:spLocks noGrp="1"/>
          </p:cNvSpPr>
          <p:nvPr>
            <p:ph type="title"/>
          </p:nvPr>
        </p:nvSpPr>
        <p:spPr>
          <a:xfrm>
            <a:off x="800094" y="2707500"/>
            <a:ext cx="264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idea</a:t>
            </a:r>
            <a:endParaRPr/>
          </a:p>
        </p:txBody>
      </p:sp>
      <p:sp>
        <p:nvSpPr>
          <p:cNvPr id="399" name="Google Shape;399;p42"/>
          <p:cNvSpPr txBox="1">
            <a:spLocks noGrp="1"/>
          </p:cNvSpPr>
          <p:nvPr>
            <p:ph type="title" idx="2"/>
          </p:nvPr>
        </p:nvSpPr>
        <p:spPr>
          <a:xfrm>
            <a:off x="800094" y="1246650"/>
            <a:ext cx="1542900" cy="16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0" name="Google Shape;400;p42"/>
          <p:cNvSpPr txBox="1"/>
          <p:nvPr/>
        </p:nvSpPr>
        <p:spPr>
          <a:xfrm>
            <a:off x="7591326" y="280150"/>
            <a:ext cx="917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Our time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401" name="Google Shape;401;p42"/>
          <p:cNvCxnSpPr>
            <a:endCxn id="400" idx="1"/>
          </p:cNvCxnSpPr>
          <p:nvPr/>
        </p:nvCxnSpPr>
        <p:spPr>
          <a:xfrm>
            <a:off x="-184974" y="445600"/>
            <a:ext cx="7776300" cy="3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3"/>
          <p:cNvSpPr txBox="1">
            <a:spLocks noGrp="1"/>
          </p:cNvSpPr>
          <p:nvPr>
            <p:ph type="subTitle" idx="7"/>
          </p:nvPr>
        </p:nvSpPr>
        <p:spPr>
          <a:xfrm>
            <a:off x="720000" y="1752225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07" name="Google Shape;407;p43"/>
          <p:cNvSpPr txBox="1">
            <a:spLocks noGrp="1"/>
          </p:cNvSpPr>
          <p:nvPr>
            <p:ph type="subTitle" idx="8"/>
          </p:nvPr>
        </p:nvSpPr>
        <p:spPr>
          <a:xfrm>
            <a:off x="3256864" y="1752225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408" name="Google Shape;408;p43"/>
          <p:cNvSpPr txBox="1">
            <a:spLocks noGrp="1"/>
          </p:cNvSpPr>
          <p:nvPr>
            <p:ph type="subTitle" idx="1"/>
          </p:nvPr>
        </p:nvSpPr>
        <p:spPr>
          <a:xfrm>
            <a:off x="724623" y="2219212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409" name="Google Shape;409;p43"/>
          <p:cNvSpPr txBox="1">
            <a:spLocks noGrp="1"/>
          </p:cNvSpPr>
          <p:nvPr>
            <p:ph type="subTitle" idx="9"/>
          </p:nvPr>
        </p:nvSpPr>
        <p:spPr>
          <a:xfrm>
            <a:off x="5793729" y="1752225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410" name="Google Shape;41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big idea #1</a:t>
            </a:r>
            <a:endParaRPr/>
          </a:p>
        </p:txBody>
      </p:sp>
      <p:sp>
        <p:nvSpPr>
          <p:cNvPr id="411" name="Google Shape;411;p43"/>
          <p:cNvSpPr txBox="1">
            <a:spLocks noGrp="1"/>
          </p:cNvSpPr>
          <p:nvPr>
            <p:ph type="subTitle" idx="2"/>
          </p:nvPr>
        </p:nvSpPr>
        <p:spPr>
          <a:xfrm>
            <a:off x="3256869" y="2219212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12" name="Google Shape;412;p43"/>
          <p:cNvSpPr txBox="1">
            <a:spLocks noGrp="1"/>
          </p:cNvSpPr>
          <p:nvPr>
            <p:ph type="subTitle" idx="3"/>
          </p:nvPr>
        </p:nvSpPr>
        <p:spPr>
          <a:xfrm>
            <a:off x="5789114" y="2219212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413" name="Google Shape;413;p43"/>
          <p:cNvSpPr txBox="1">
            <a:spLocks noGrp="1"/>
          </p:cNvSpPr>
          <p:nvPr>
            <p:ph type="subTitle" idx="4"/>
          </p:nvPr>
        </p:nvSpPr>
        <p:spPr>
          <a:xfrm>
            <a:off x="724623" y="3721427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414" name="Google Shape;414;p43"/>
          <p:cNvSpPr txBox="1">
            <a:spLocks noGrp="1"/>
          </p:cNvSpPr>
          <p:nvPr>
            <p:ph type="subTitle" idx="5"/>
          </p:nvPr>
        </p:nvSpPr>
        <p:spPr>
          <a:xfrm>
            <a:off x="3256869" y="3721427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415" name="Google Shape;415;p43"/>
          <p:cNvSpPr txBox="1">
            <a:spLocks noGrp="1"/>
          </p:cNvSpPr>
          <p:nvPr>
            <p:ph type="subTitle" idx="6"/>
          </p:nvPr>
        </p:nvSpPr>
        <p:spPr>
          <a:xfrm>
            <a:off x="5789114" y="3721427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subTitle" idx="13"/>
          </p:nvPr>
        </p:nvSpPr>
        <p:spPr>
          <a:xfrm>
            <a:off x="720000" y="3249899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14"/>
          </p:nvPr>
        </p:nvSpPr>
        <p:spPr>
          <a:xfrm>
            <a:off x="3256864" y="3249899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418" name="Google Shape;418;p43"/>
          <p:cNvSpPr txBox="1">
            <a:spLocks noGrp="1"/>
          </p:cNvSpPr>
          <p:nvPr>
            <p:ph type="subTitle" idx="15"/>
          </p:nvPr>
        </p:nvSpPr>
        <p:spPr>
          <a:xfrm>
            <a:off x="5793729" y="3249899"/>
            <a:ext cx="220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19" name="Google Shape;419;p43"/>
          <p:cNvSpPr txBox="1"/>
          <p:nvPr/>
        </p:nvSpPr>
        <p:spPr>
          <a:xfrm>
            <a:off x="7263980" y="4505450"/>
            <a:ext cx="1061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Our big idea #1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420" name="Google Shape;420;p43"/>
          <p:cNvCxnSpPr>
            <a:endCxn id="419" idx="1"/>
          </p:cNvCxnSpPr>
          <p:nvPr/>
        </p:nvCxnSpPr>
        <p:spPr>
          <a:xfrm>
            <a:off x="-239920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7"/>
          <p:cNvSpPr txBox="1">
            <a:spLocks noGrp="1"/>
          </p:cNvSpPr>
          <p:nvPr>
            <p:ph type="title"/>
          </p:nvPr>
        </p:nvSpPr>
        <p:spPr>
          <a:xfrm>
            <a:off x="952500" y="540000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563" name="Google Shape;563;p47"/>
          <p:cNvSpPr txBox="1">
            <a:spLocks noGrp="1"/>
          </p:cNvSpPr>
          <p:nvPr>
            <p:ph type="subTitle" idx="1"/>
          </p:nvPr>
        </p:nvSpPr>
        <p:spPr>
          <a:xfrm>
            <a:off x="952500" y="1246027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564" name="Google Shape;564;p47"/>
          <p:cNvSpPr txBox="1">
            <a:spLocks noGrp="1"/>
          </p:cNvSpPr>
          <p:nvPr>
            <p:ph type="title" idx="2"/>
          </p:nvPr>
        </p:nvSpPr>
        <p:spPr>
          <a:xfrm>
            <a:off x="952500" y="1996148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565" name="Google Shape;565;p47"/>
          <p:cNvSpPr txBox="1">
            <a:spLocks noGrp="1"/>
          </p:cNvSpPr>
          <p:nvPr>
            <p:ph type="subTitle" idx="3"/>
          </p:nvPr>
        </p:nvSpPr>
        <p:spPr>
          <a:xfrm>
            <a:off x="952500" y="2681963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566" name="Google Shape;566;p47"/>
          <p:cNvSpPr txBox="1">
            <a:spLocks noGrp="1"/>
          </p:cNvSpPr>
          <p:nvPr>
            <p:ph type="title" idx="4"/>
          </p:nvPr>
        </p:nvSpPr>
        <p:spPr>
          <a:xfrm>
            <a:off x="952500" y="3452297"/>
            <a:ext cx="49242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567" name="Google Shape;567;p47"/>
          <p:cNvSpPr txBox="1">
            <a:spLocks noGrp="1"/>
          </p:cNvSpPr>
          <p:nvPr>
            <p:ph type="subTitle" idx="5"/>
          </p:nvPr>
        </p:nvSpPr>
        <p:spPr>
          <a:xfrm>
            <a:off x="952500" y="4117899"/>
            <a:ext cx="4924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sp>
        <p:nvSpPr>
          <p:cNvPr id="568" name="Google Shape;568;p47"/>
          <p:cNvSpPr txBox="1"/>
          <p:nvPr/>
        </p:nvSpPr>
        <p:spPr>
          <a:xfrm>
            <a:off x="7366100" y="4505450"/>
            <a:ext cx="95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Big numbers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569" name="Google Shape;569;p47"/>
          <p:cNvCxnSpPr>
            <a:endCxn id="568" idx="1"/>
          </p:cNvCxnSpPr>
          <p:nvPr/>
        </p:nvCxnSpPr>
        <p:spPr>
          <a:xfrm>
            <a:off x="-137800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8"/>
          <p:cNvSpPr txBox="1"/>
          <p:nvPr/>
        </p:nvSpPr>
        <p:spPr>
          <a:xfrm>
            <a:off x="7683950" y="280150"/>
            <a:ext cx="595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Pricing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575" name="Google Shape;575;p48"/>
          <p:cNvCxnSpPr>
            <a:endCxn id="574" idx="1"/>
          </p:cNvCxnSpPr>
          <p:nvPr/>
        </p:nvCxnSpPr>
        <p:spPr>
          <a:xfrm>
            <a:off x="-92350" y="445600"/>
            <a:ext cx="7776300" cy="3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6" name="Google Shape;576;p48"/>
          <p:cNvSpPr txBox="1">
            <a:spLocks noGrp="1"/>
          </p:cNvSpPr>
          <p:nvPr>
            <p:ph type="subTitle" idx="1"/>
          </p:nvPr>
        </p:nvSpPr>
        <p:spPr>
          <a:xfrm>
            <a:off x="893550" y="1709175"/>
            <a:ext cx="1989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577" name="Google Shape;577;p48"/>
          <p:cNvSpPr txBox="1">
            <a:spLocks noGrp="1"/>
          </p:cNvSpPr>
          <p:nvPr>
            <p:ph type="subTitle" idx="2"/>
          </p:nvPr>
        </p:nvSpPr>
        <p:spPr>
          <a:xfrm>
            <a:off x="7200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8"/>
          <p:cNvSpPr txBox="1">
            <a:spLocks noGrp="1"/>
          </p:cNvSpPr>
          <p:nvPr>
            <p:ph type="subTitle" idx="3"/>
          </p:nvPr>
        </p:nvSpPr>
        <p:spPr>
          <a:xfrm>
            <a:off x="34038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</p:txBody>
      </p:sp>
      <p:sp>
        <p:nvSpPr>
          <p:cNvPr id="579" name="Google Shape;579;p48"/>
          <p:cNvSpPr txBox="1">
            <a:spLocks noGrp="1"/>
          </p:cNvSpPr>
          <p:nvPr>
            <p:ph type="subTitle" idx="4"/>
          </p:nvPr>
        </p:nvSpPr>
        <p:spPr>
          <a:xfrm>
            <a:off x="6087600" y="2324075"/>
            <a:ext cx="23364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the characteristics here</a:t>
            </a:r>
            <a:endParaRPr/>
          </a:p>
        </p:txBody>
      </p:sp>
      <p:sp>
        <p:nvSpPr>
          <p:cNvPr id="580" name="Google Shape;580;p48"/>
          <p:cNvSpPr txBox="1">
            <a:spLocks noGrp="1"/>
          </p:cNvSpPr>
          <p:nvPr>
            <p:ph type="subTitle" idx="5"/>
          </p:nvPr>
        </p:nvSpPr>
        <p:spPr>
          <a:xfrm>
            <a:off x="3577350" y="1709175"/>
            <a:ext cx="1989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</a:t>
            </a:r>
            <a:endParaRPr/>
          </a:p>
        </p:txBody>
      </p:sp>
      <p:sp>
        <p:nvSpPr>
          <p:cNvPr id="581" name="Google Shape;581;p48"/>
          <p:cNvSpPr txBox="1">
            <a:spLocks noGrp="1"/>
          </p:cNvSpPr>
          <p:nvPr>
            <p:ph type="subTitle" idx="6"/>
          </p:nvPr>
        </p:nvSpPr>
        <p:spPr>
          <a:xfrm>
            <a:off x="6261150" y="1709175"/>
            <a:ext cx="1989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582" name="Google Shape;582;p48"/>
          <p:cNvSpPr txBox="1">
            <a:spLocks noGrp="1"/>
          </p:cNvSpPr>
          <p:nvPr>
            <p:ph type="title"/>
          </p:nvPr>
        </p:nvSpPr>
        <p:spPr>
          <a:xfrm>
            <a:off x="720000" y="4530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Pricing</a:t>
            </a:r>
            <a:endParaRPr/>
          </a:p>
        </p:txBody>
      </p:sp>
      <p:sp>
        <p:nvSpPr>
          <p:cNvPr id="583" name="Google Shape;583;p48"/>
          <p:cNvSpPr txBox="1">
            <a:spLocks noGrp="1"/>
          </p:cNvSpPr>
          <p:nvPr>
            <p:ph type="title" idx="4294967295"/>
          </p:nvPr>
        </p:nvSpPr>
        <p:spPr>
          <a:xfrm>
            <a:off x="3808050" y="3305474"/>
            <a:ext cx="15279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$300</a:t>
            </a:r>
            <a:endParaRPr sz="3100"/>
          </a:p>
        </p:txBody>
      </p:sp>
      <p:sp>
        <p:nvSpPr>
          <p:cNvPr id="584" name="Google Shape;584;p48"/>
          <p:cNvSpPr txBox="1">
            <a:spLocks noGrp="1"/>
          </p:cNvSpPr>
          <p:nvPr>
            <p:ph type="title" idx="4294967295"/>
          </p:nvPr>
        </p:nvSpPr>
        <p:spPr>
          <a:xfrm>
            <a:off x="6491850" y="3305474"/>
            <a:ext cx="15279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$500</a:t>
            </a:r>
            <a:endParaRPr sz="3100"/>
          </a:p>
        </p:txBody>
      </p:sp>
      <p:sp>
        <p:nvSpPr>
          <p:cNvPr id="585" name="Google Shape;585;p48"/>
          <p:cNvSpPr txBox="1">
            <a:spLocks noGrp="1"/>
          </p:cNvSpPr>
          <p:nvPr>
            <p:ph type="title" idx="4294967295"/>
          </p:nvPr>
        </p:nvSpPr>
        <p:spPr>
          <a:xfrm>
            <a:off x="1124250" y="3305474"/>
            <a:ext cx="15279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$100</a:t>
            </a:r>
            <a:endParaRPr sz="3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</a:t>
            </a:r>
            <a:endParaRPr/>
          </a:p>
        </p:txBody>
      </p:sp>
      <p:sp>
        <p:nvSpPr>
          <p:cNvPr id="591" name="Google Shape;591;p49"/>
          <p:cNvSpPr txBox="1"/>
          <p:nvPr/>
        </p:nvSpPr>
        <p:spPr>
          <a:xfrm>
            <a:off x="7442300" y="4505450"/>
            <a:ext cx="95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What’s next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592" name="Google Shape;592;p49"/>
          <p:cNvCxnSpPr>
            <a:endCxn id="591" idx="1"/>
          </p:cNvCxnSpPr>
          <p:nvPr/>
        </p:nvCxnSpPr>
        <p:spPr>
          <a:xfrm>
            <a:off x="-61600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3" name="Google Shape;593;p49"/>
          <p:cNvSpPr txBox="1"/>
          <p:nvPr/>
        </p:nvSpPr>
        <p:spPr>
          <a:xfrm>
            <a:off x="672250" y="1318025"/>
            <a:ext cx="1799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Jupiter is the biggest planet 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4" name="Google Shape;594;p49"/>
          <p:cNvSpPr txBox="1"/>
          <p:nvPr/>
        </p:nvSpPr>
        <p:spPr>
          <a:xfrm>
            <a:off x="2564351" y="1318025"/>
            <a:ext cx="1840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Despite being red, Mars is very cold</a:t>
            </a:r>
            <a:endParaRPr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5" name="Google Shape;595;p49"/>
          <p:cNvSpPr txBox="1"/>
          <p:nvPr/>
        </p:nvSpPr>
        <p:spPr>
          <a:xfrm>
            <a:off x="668475" y="1802825"/>
            <a:ext cx="17997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Jupiter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96" name="Google Shape;596;p49"/>
          <p:cNvSpPr txBox="1"/>
          <p:nvPr/>
        </p:nvSpPr>
        <p:spPr>
          <a:xfrm>
            <a:off x="2568203" y="1802825"/>
            <a:ext cx="18402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Mars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597" name="Google Shape;597;p49"/>
          <p:cNvCxnSpPr>
            <a:endCxn id="598" idx="6"/>
          </p:cNvCxnSpPr>
          <p:nvPr/>
        </p:nvCxnSpPr>
        <p:spPr>
          <a:xfrm>
            <a:off x="786187" y="2424384"/>
            <a:ext cx="5788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9" name="Google Shape;599;p49"/>
          <p:cNvSpPr txBox="1"/>
          <p:nvPr/>
        </p:nvSpPr>
        <p:spPr>
          <a:xfrm>
            <a:off x="4456275" y="1318025"/>
            <a:ext cx="1840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Neptune is the farthest planet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0" name="Google Shape;600;p49"/>
          <p:cNvSpPr txBox="1"/>
          <p:nvPr/>
        </p:nvSpPr>
        <p:spPr>
          <a:xfrm>
            <a:off x="4460128" y="1802825"/>
            <a:ext cx="18402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Neptune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1" name="Google Shape;601;p49"/>
          <p:cNvSpPr txBox="1"/>
          <p:nvPr/>
        </p:nvSpPr>
        <p:spPr>
          <a:xfrm>
            <a:off x="6352275" y="1318025"/>
            <a:ext cx="1844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Saturn is a gas giant with several rings</a:t>
            </a:r>
            <a:endParaRPr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2" name="Google Shape;602;p49"/>
          <p:cNvSpPr txBox="1"/>
          <p:nvPr/>
        </p:nvSpPr>
        <p:spPr>
          <a:xfrm>
            <a:off x="6356136" y="1802825"/>
            <a:ext cx="1844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Saturn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3" name="Google Shape;603;p49"/>
          <p:cNvSpPr/>
          <p:nvPr/>
        </p:nvSpPr>
        <p:spPr>
          <a:xfrm>
            <a:off x="757926" y="2363334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9"/>
          <p:cNvSpPr/>
          <p:nvPr/>
        </p:nvSpPr>
        <p:spPr>
          <a:xfrm>
            <a:off x="2664208" y="2363334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9"/>
          <p:cNvSpPr/>
          <p:nvPr/>
        </p:nvSpPr>
        <p:spPr>
          <a:xfrm>
            <a:off x="4557099" y="2363334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9"/>
          <p:cNvSpPr/>
          <p:nvPr/>
        </p:nvSpPr>
        <p:spPr>
          <a:xfrm>
            <a:off x="6452587" y="2363334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9"/>
          <p:cNvSpPr txBox="1"/>
          <p:nvPr/>
        </p:nvSpPr>
        <p:spPr>
          <a:xfrm>
            <a:off x="673098" y="3416627"/>
            <a:ext cx="2204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Jupiter is the biggest planet of them all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7" name="Google Shape;607;p49"/>
          <p:cNvSpPr txBox="1"/>
          <p:nvPr/>
        </p:nvSpPr>
        <p:spPr>
          <a:xfrm>
            <a:off x="6356119" y="3416627"/>
            <a:ext cx="2204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Saturn is composed of hydrogen and helium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8" name="Google Shape;608;p49"/>
          <p:cNvSpPr txBox="1"/>
          <p:nvPr/>
        </p:nvSpPr>
        <p:spPr>
          <a:xfrm>
            <a:off x="668475" y="2945099"/>
            <a:ext cx="2204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Then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09" name="Google Shape;609;p49"/>
          <p:cNvSpPr txBox="1"/>
          <p:nvPr/>
        </p:nvSpPr>
        <p:spPr>
          <a:xfrm>
            <a:off x="6356114" y="2945099"/>
            <a:ext cx="2204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Now</a:t>
            </a:r>
            <a:endParaRPr sz="2200">
              <a:solidFill>
                <a:srgbClr val="FFFFFF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610" name="Google Shape;610;p49"/>
          <p:cNvCxnSpPr>
            <a:endCxn id="611" idx="2"/>
          </p:cNvCxnSpPr>
          <p:nvPr/>
        </p:nvCxnSpPr>
        <p:spPr>
          <a:xfrm rot="10800000" flipH="1">
            <a:off x="793718" y="4141066"/>
            <a:ext cx="5653500" cy="3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2" name="Google Shape;612;p49"/>
          <p:cNvSpPr/>
          <p:nvPr/>
        </p:nvSpPr>
        <p:spPr>
          <a:xfrm>
            <a:off x="756788" y="4083709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9"/>
          <p:cNvSpPr/>
          <p:nvPr/>
        </p:nvSpPr>
        <p:spPr>
          <a:xfrm>
            <a:off x="6447218" y="4080016"/>
            <a:ext cx="122100" cy="12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/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Not-driving car</a:t>
            </a:r>
            <a:endParaRPr dirty="0"/>
          </a:p>
        </p:txBody>
      </p:sp>
      <p:sp>
        <p:nvSpPr>
          <p:cNvPr id="264" name="Google Shape;26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/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 rotWithShape="1">
          <a:blip r:embed="rId5">
            <a:alphaModFix/>
          </a:blip>
          <a:srcRect l="4558" r="455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/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/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bad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/>
          <p:cNvSpPr/>
          <p:nvPr/>
        </p:nvSpPr>
        <p:spPr>
          <a:xfrm>
            <a:off x="797510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/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76" name="Google Shape;276;p34"/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050E76-1CE9-3E86-A3EE-BDEA421D0AA5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8110" y="2412916"/>
            <a:ext cx="925927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C892739-7D56-D625-6909-BCB577A02D2F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48D34847-4643-1643-5E81-EE9E8A2B29F5}"/>
              </a:ext>
            </a:extLst>
          </p:cNvPr>
          <p:cNvSpPr txBox="1">
            <a:spLocks/>
          </p:cNvSpPr>
          <p:nvPr/>
        </p:nvSpPr>
        <p:spPr>
          <a:xfrm>
            <a:off x="5358971" y="1980051"/>
            <a:ext cx="715965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4800" dirty="0">
                <a:solidFill>
                  <a:srgbClr val="FF0000"/>
                </a:solidFill>
              </a:rPr>
              <a:t>?!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build="p"/>
      <p:bldP spid="263" grpId="0" build="p"/>
      <p:bldP spid="265" grpId="0" build="p"/>
      <p:bldP spid="269" grpId="0" build="p"/>
      <p:bldP spid="270" grpId="0" build="p"/>
      <p:bldP spid="271" grpId="0" build="p"/>
      <p:bldP spid="272" grpId="0" animBg="1"/>
      <p:bldP spid="273" grpId="0" animBg="1"/>
      <p:bldP spid="274" grpId="0" animBg="1"/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>
          <a:extLst>
            <a:ext uri="{FF2B5EF4-FFF2-40B4-BE49-F238E27FC236}">
              <a16:creationId xmlns:a16="http://schemas.microsoft.com/office/drawing/2014/main" id="{6DAD8AD8-C9DD-A735-B15E-18328A1E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>
            <a:extLst>
              <a:ext uri="{FF2B5EF4-FFF2-40B4-BE49-F238E27FC236}">
                <a16:creationId xmlns:a16="http://schemas.microsoft.com/office/drawing/2014/main" id="{8DA918C3-F6F4-D2B3-01B3-ED8C5C95BD3B}"/>
              </a:ext>
            </a:extLst>
          </p:cNvPr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>
            <a:extLst>
              <a:ext uri="{FF2B5EF4-FFF2-40B4-BE49-F238E27FC236}">
                <a16:creationId xmlns:a16="http://schemas.microsoft.com/office/drawing/2014/main" id="{A11175C5-519A-E353-1F07-C5FDE1C51E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>
            <a:extLst>
              <a:ext uri="{FF2B5EF4-FFF2-40B4-BE49-F238E27FC236}">
                <a16:creationId xmlns:a16="http://schemas.microsoft.com/office/drawing/2014/main" id="{3591A465-1CFC-76CC-BA21-FA3F3393715A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Still-driving car</a:t>
            </a:r>
            <a:endParaRPr dirty="0"/>
          </a:p>
        </p:txBody>
      </p:sp>
      <p:sp>
        <p:nvSpPr>
          <p:cNvPr id="264" name="Google Shape;264;p34">
            <a:extLst>
              <a:ext uri="{FF2B5EF4-FFF2-40B4-BE49-F238E27FC236}">
                <a16:creationId xmlns:a16="http://schemas.microsoft.com/office/drawing/2014/main" id="{A01CB259-CC5C-F18C-BD16-A3F887057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>
            <a:extLst>
              <a:ext uri="{FF2B5EF4-FFF2-40B4-BE49-F238E27FC236}">
                <a16:creationId xmlns:a16="http://schemas.microsoft.com/office/drawing/2014/main" id="{A636C9A3-170B-5D46-69DB-4B298BF6EDA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>
            <a:extLst>
              <a:ext uri="{FF2B5EF4-FFF2-40B4-BE49-F238E27FC236}">
                <a16:creationId xmlns:a16="http://schemas.microsoft.com/office/drawing/2014/main" id="{DB1E5DCE-A69D-C86E-FE75-63D04ED2AB5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>
            <a:extLst>
              <a:ext uri="{FF2B5EF4-FFF2-40B4-BE49-F238E27FC236}">
                <a16:creationId xmlns:a16="http://schemas.microsoft.com/office/drawing/2014/main" id="{0FD7E570-7CDE-D9CD-B9F2-47285BA1307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28" r="12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>
            <a:extLst>
              <a:ext uri="{FF2B5EF4-FFF2-40B4-BE49-F238E27FC236}">
                <a16:creationId xmlns:a16="http://schemas.microsoft.com/office/drawing/2014/main" id="{C6B17FEC-C372-4ADC-59C2-886DAA75A72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>
            <a:extLst>
              <a:ext uri="{FF2B5EF4-FFF2-40B4-BE49-F238E27FC236}">
                <a16:creationId xmlns:a16="http://schemas.microsoft.com/office/drawing/2014/main" id="{34E34FD6-BFF1-2506-4EFA-272CCAD06082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>
            <a:extLst>
              <a:ext uri="{FF2B5EF4-FFF2-40B4-BE49-F238E27FC236}">
                <a16:creationId xmlns:a16="http://schemas.microsoft.com/office/drawing/2014/main" id="{3D984C06-8AA1-FF0C-3E4A-297784A6DAB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good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>
            <a:extLst>
              <a:ext uri="{FF2B5EF4-FFF2-40B4-BE49-F238E27FC236}">
                <a16:creationId xmlns:a16="http://schemas.microsoft.com/office/drawing/2014/main" id="{F41D5630-68AE-C23D-CB94-315DABC25552}"/>
              </a:ext>
            </a:extLst>
          </p:cNvPr>
          <p:cNvSpPr/>
          <p:nvPr/>
        </p:nvSpPr>
        <p:spPr>
          <a:xfrm>
            <a:off x="79726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extLst>
              <a:ext uri="{FF2B5EF4-FFF2-40B4-BE49-F238E27FC236}">
                <a16:creationId xmlns:a16="http://schemas.microsoft.com/office/drawing/2014/main" id="{AA40D475-0303-EBC4-BA50-3F5A5D8F5418}"/>
              </a:ext>
            </a:extLst>
          </p:cNvPr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>
            <a:extLst>
              <a:ext uri="{FF2B5EF4-FFF2-40B4-BE49-F238E27FC236}">
                <a16:creationId xmlns:a16="http://schemas.microsoft.com/office/drawing/2014/main" id="{04AF401B-5374-3B45-1A33-A003632D4439}"/>
              </a:ext>
            </a:extLst>
          </p:cNvPr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>
            <a:extLst>
              <a:ext uri="{FF2B5EF4-FFF2-40B4-BE49-F238E27FC236}">
                <a16:creationId xmlns:a16="http://schemas.microsoft.com/office/drawing/2014/main" id="{6175262F-E66B-69BA-1FE4-4041E742BB55}"/>
              </a:ext>
            </a:extLst>
          </p:cNvPr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76" name="Google Shape;276;p34">
            <a:extLst>
              <a:ext uri="{FF2B5EF4-FFF2-40B4-BE49-F238E27FC236}">
                <a16:creationId xmlns:a16="http://schemas.microsoft.com/office/drawing/2014/main" id="{B0D41C34-B9BB-5380-10A8-7D6E74D00860}"/>
              </a:ext>
            </a:extLst>
          </p:cNvPr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DAF7B8-A080-EEEA-C0FD-5DEEDE4F5D6D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7863" y="2412916"/>
            <a:ext cx="926174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F360E94-1897-C56A-163E-46F27C9D0C52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BA741DDA-F554-0468-A84C-F6CF837A7D38}"/>
              </a:ext>
            </a:extLst>
          </p:cNvPr>
          <p:cNvSpPr txBox="1">
            <a:spLocks/>
          </p:cNvSpPr>
          <p:nvPr/>
        </p:nvSpPr>
        <p:spPr>
          <a:xfrm>
            <a:off x="5210187" y="1916746"/>
            <a:ext cx="1062931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2400" dirty="0">
                <a:solidFill>
                  <a:srgbClr val="FF0000"/>
                </a:solidFill>
              </a:rPr>
              <a:t>CBM</a:t>
            </a:r>
          </a:p>
        </p:txBody>
      </p:sp>
    </p:spTree>
    <p:extLst>
      <p:ext uri="{BB962C8B-B14F-4D97-AF65-F5344CB8AC3E}">
        <p14:creationId xmlns:p14="http://schemas.microsoft.com/office/powerpoint/2010/main" val="29475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EBAE69-10B5-77E3-D522-32F385B94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254" y="185241"/>
            <a:ext cx="4318306" cy="4271322"/>
          </a:xfrm>
          <a:prstGeom prst="rect">
            <a:avLst/>
          </a:prstGeom>
        </p:spPr>
      </p:pic>
      <p:sp>
        <p:nvSpPr>
          <p:cNvPr id="321" name="Google Shape;321;p37"/>
          <p:cNvSpPr/>
          <p:nvPr/>
        </p:nvSpPr>
        <p:spPr>
          <a:xfrm>
            <a:off x="4277254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Class frequency varies greatly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Intuitively similar signs are present in very different quantities                                (e.g. Keep right vs Keep left)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Image size &amp; lighting differs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/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/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/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Class distribution &amp; Samples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05681-F9DF-EF00-EE8C-782822E91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15" y="3433089"/>
            <a:ext cx="504825" cy="514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1C740C-8800-0EF5-28BF-A02BD80D6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198" y="3889863"/>
            <a:ext cx="607988" cy="651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D29D4-B434-FF45-A7AB-9A8D30DC1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464" y="3465163"/>
            <a:ext cx="517241" cy="560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A64E10-56F0-D0FC-4296-2DDE850767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7983" y="4033783"/>
            <a:ext cx="387710" cy="4164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41DE3-CBCF-D5C4-C6E6-BA51A425D1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7113" y="3390335"/>
            <a:ext cx="631431" cy="5998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>
          <a:extLst>
            <a:ext uri="{FF2B5EF4-FFF2-40B4-BE49-F238E27FC236}">
              <a16:creationId xmlns:a16="http://schemas.microsoft.com/office/drawing/2014/main" id="{70F9C7C4-3981-7069-4EC3-B8E55649B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C16004-7792-84D4-D64D-E2C9DF1A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71" y="185241"/>
            <a:ext cx="4313687" cy="4266753"/>
          </a:xfrm>
          <a:prstGeom prst="rect">
            <a:avLst/>
          </a:prstGeom>
        </p:spPr>
      </p:pic>
      <p:sp>
        <p:nvSpPr>
          <p:cNvPr id="318" name="Google Shape;318;p37">
            <a:extLst>
              <a:ext uri="{FF2B5EF4-FFF2-40B4-BE49-F238E27FC236}">
                <a16:creationId xmlns:a16="http://schemas.microsoft.com/office/drawing/2014/main" id="{114A4870-2B7D-E9BE-2C44-9E92AD7686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Only a small subset of concepts is present in more than 5 signs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26 concepts are present exactly once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80% of all concepts are present at most twice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This may cause high concepts </a:t>
            </a:r>
            <a:r>
              <a:rPr lang="de-DE" dirty="0">
                <a:solidFill>
                  <a:schemeClr val="accent2"/>
                </a:solidFill>
                <a:sym typeface="Wingdings" panose="05000000000000000000" pitchFamily="2" charset="2"/>
              </a:rPr>
              <a:t> signs accuracy for classes possessing unique  features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>
            <a:extLst>
              <a:ext uri="{FF2B5EF4-FFF2-40B4-BE49-F238E27FC236}">
                <a16:creationId xmlns:a16="http://schemas.microsoft.com/office/drawing/2014/main" id="{6E99D505-BBED-4F38-769D-D278F7D312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>
            <a:extLst>
              <a:ext uri="{FF2B5EF4-FFF2-40B4-BE49-F238E27FC236}">
                <a16:creationId xmlns:a16="http://schemas.microsoft.com/office/drawing/2014/main" id="{91E6E85C-ED1C-A64E-720A-147AC080F3A2}"/>
              </a:ext>
            </a:extLst>
          </p:cNvPr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>
            <a:extLst>
              <a:ext uri="{FF2B5EF4-FFF2-40B4-BE49-F238E27FC236}">
                <a16:creationId xmlns:a16="http://schemas.microsoft.com/office/drawing/2014/main" id="{12D8D405-6A32-2C7C-D9C1-E432C46D59DC}"/>
              </a:ext>
            </a:extLst>
          </p:cNvPr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>
            <a:extLst>
              <a:ext uri="{FF2B5EF4-FFF2-40B4-BE49-F238E27FC236}">
                <a16:creationId xmlns:a16="http://schemas.microsoft.com/office/drawing/2014/main" id="{9E2FE9A7-5348-23C3-6A80-82E5D5FC277F}"/>
              </a:ext>
            </a:extLst>
          </p:cNvPr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Concept distribution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37">
            <a:extLst>
              <a:ext uri="{FF2B5EF4-FFF2-40B4-BE49-F238E27FC236}">
                <a16:creationId xmlns:a16="http://schemas.microsoft.com/office/drawing/2014/main" id="{C742880C-A25B-0487-ABF4-E3214E4505D6}"/>
              </a:ext>
            </a:extLst>
          </p:cNvPr>
          <p:cNvSpPr/>
          <p:nvPr/>
        </p:nvSpPr>
        <p:spPr>
          <a:xfrm>
            <a:off x="4270352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667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0" y="-930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 Architecture (WIP)</a:t>
            </a:r>
            <a:endParaRPr dirty="0"/>
          </a:p>
        </p:txBody>
      </p:sp>
      <p:sp>
        <p:nvSpPr>
          <p:cNvPr id="245" name="Google Shape;245;p32"/>
          <p:cNvSpPr txBox="1"/>
          <p:nvPr/>
        </p:nvSpPr>
        <p:spPr>
          <a:xfrm>
            <a:off x="6600600" y="417727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/>
          <p:cNvCxnSpPr/>
          <p:nvPr/>
        </p:nvCxnSpPr>
        <p:spPr>
          <a:xfrm>
            <a:off x="0" y="587077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2F82B604-A8D7-EEB5-0B15-4780F43BF1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6025" y="764998"/>
            <a:ext cx="7728675" cy="4379735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35043CEB-EF84-DFBC-7EE4-EC00670FE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F3F2AA17-4D80-C8B7-028F-738DF78C3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86" y="4494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 Quo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E38768B7-875A-C91B-3E95-7273565689B2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299A6822-B8E3-14A3-E51A-381A7DD102B9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54415B7-914C-68FA-4BE8-A54FAC2A1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219" y="618851"/>
            <a:ext cx="1844781" cy="4524649"/>
          </a:xfrm>
          <a:prstGeom prst="rect">
            <a:avLst/>
          </a:prstGeom>
        </p:spPr>
      </p:pic>
      <p:sp>
        <p:nvSpPr>
          <p:cNvPr id="6" name="Google Shape;325;p37">
            <a:extLst>
              <a:ext uri="{FF2B5EF4-FFF2-40B4-BE49-F238E27FC236}">
                <a16:creationId xmlns:a16="http://schemas.microsoft.com/office/drawing/2014/main" id="{45EC1DB2-D8D6-90F8-9867-F8D2933D6DB9}"/>
              </a:ext>
            </a:extLst>
          </p:cNvPr>
          <p:cNvSpPr txBox="1"/>
          <p:nvPr/>
        </p:nvSpPr>
        <p:spPr>
          <a:xfrm>
            <a:off x="72886" y="1161495"/>
            <a:ext cx="4499114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No experiments yet because we did not create a suitable environment yet and with the current setup: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67CE205-EAA3-1547-ECA6-0A74F749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99" y="1580930"/>
            <a:ext cx="3610479" cy="1257475"/>
          </a:xfrm>
          <a:prstGeom prst="rect">
            <a:avLst/>
          </a:prstGeom>
        </p:spPr>
      </p:pic>
      <p:sp>
        <p:nvSpPr>
          <p:cNvPr id="13" name="Google Shape;325;p37">
            <a:extLst>
              <a:ext uri="{FF2B5EF4-FFF2-40B4-BE49-F238E27FC236}">
                <a16:creationId xmlns:a16="http://schemas.microsoft.com/office/drawing/2014/main" id="{F42E7141-F52D-5C3D-40C1-AACA31B8DFD9}"/>
              </a:ext>
            </a:extLst>
          </p:cNvPr>
          <p:cNvSpPr txBox="1"/>
          <p:nvPr/>
        </p:nvSpPr>
        <p:spPr>
          <a:xfrm>
            <a:off x="153099" y="2862944"/>
            <a:ext cx="5807689" cy="132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" i="1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There are ~2000 batches per Epoch	(bsize: 16)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" i="1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There are at most 5 Epochs 		(early stopping)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" i="1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There are 5 folds 			(design choice)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" i="1" dirty="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Training &amp; validating 20 batches in ~ 3min 	()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i="1" dirty="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325;p37">
                <a:extLst>
                  <a:ext uri="{FF2B5EF4-FFF2-40B4-BE49-F238E27FC236}">
                    <a16:creationId xmlns:a16="http://schemas.microsoft.com/office/drawing/2014/main" id="{6A7305A3-CB6E-FF12-5BA9-38983B806F87}"/>
                  </a:ext>
                </a:extLst>
              </p:cNvPr>
              <p:cNvSpPr txBox="1"/>
              <p:nvPr/>
            </p:nvSpPr>
            <p:spPr>
              <a:xfrm>
                <a:off x="153098" y="4295417"/>
                <a:ext cx="4130513" cy="21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1600" b="0" i="1" dirty="0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Open Sans"/>
                              <a:cs typeface="Open Sans"/>
                              <a:sym typeface="Open Sans"/>
                            </a:rPr>
                          </m:ctrlPr>
                        </m:fPr>
                        <m:num>
                          <m:r>
                            <a:rPr lang="de-DE" sz="1600" b="0" i="1" dirty="0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Open Sans"/>
                              <a:cs typeface="Open Sans"/>
                              <a:sym typeface="Open Sans"/>
                            </a:rPr>
                            <m:t>2000</m:t>
                          </m:r>
                        </m:num>
                        <m:den>
                          <m:r>
                            <a:rPr lang="de-DE" sz="1600" b="0" i="1" dirty="0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Open Sans"/>
                              <a:cs typeface="Open Sans"/>
                              <a:sym typeface="Open Sans"/>
                            </a:rPr>
                            <m:t>20</m:t>
                          </m:r>
                        </m:den>
                      </m:f>
                      <m:r>
                        <a:rPr lang="de-DE" sz="1600" i="1" dirty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Open Sans"/>
                          <a:cs typeface="Open Sans"/>
                          <a:sym typeface="Open Sans"/>
                        </a:rPr>
                        <m:t>∙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/>
                          <a:sym typeface="Open Sans"/>
                        </a:rPr>
                        <m:t>5∙5∙3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/>
                          <a:sym typeface="Open Sans"/>
                        </a:rPr>
                        <m:t>𝑚𝑖𝑛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/>
                          <a:sym typeface="Open Sans"/>
                        </a:rPr>
                        <m:t>=7500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Open Sans"/>
                          <a:sym typeface="Open Sans"/>
                        </a:rPr>
                        <m:t>𝑚𝑖𝑛</m:t>
                      </m:r>
                      <m:acc>
                        <m:accPr>
                          <m:chr m:val="̂"/>
                          <m:ctrlPr>
                            <a:rPr lang="de-DE" sz="1600" b="0" i="1" dirty="0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/>
                              <a:sym typeface="Open Sans"/>
                            </a:rPr>
                          </m:ctrlPr>
                        </m:accPr>
                        <m:e>
                          <m:r>
                            <a:rPr lang="de-DE" sz="1600" b="0" i="1" dirty="0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Open Sans"/>
                              <a:sym typeface="Open Sans"/>
                            </a:rPr>
                            <m:t>=</m:t>
                          </m:r>
                        </m:e>
                      </m:acc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Open Sans"/>
                          <a:cs typeface="Open Sans"/>
                          <a:sym typeface="Open Sans"/>
                        </a:rPr>
                        <m:t>125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Open Sans"/>
                          <a:cs typeface="Open Sans"/>
                          <a:sym typeface="Open Sans"/>
                        </a:rPr>
                        <m:t>h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Open Sans"/>
                          <a:cs typeface="Open Sans"/>
                          <a:sym typeface="Open Sans"/>
                        </a:rPr>
                        <m:t> </m:t>
                      </m:r>
                      <m:r>
                        <a:rPr lang="de-DE" sz="1600" b="0" i="1" dirty="0" smtClean="0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  <a:ea typeface="Open Sans"/>
                          <a:cs typeface="Open Sans"/>
                          <a:sym typeface="Open Sans"/>
                        </a:rPr>
                        <m:t>𝑚𝑎𝑥</m:t>
                      </m:r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14" name="Google Shape;325;p37">
                <a:extLst>
                  <a:ext uri="{FF2B5EF4-FFF2-40B4-BE49-F238E27FC236}">
                    <a16:creationId xmlns:a16="http://schemas.microsoft.com/office/drawing/2014/main" id="{6A7305A3-CB6E-FF12-5BA9-38983B806F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098" y="4295417"/>
                <a:ext cx="4130513" cy="219900"/>
              </a:xfrm>
              <a:prstGeom prst="rect">
                <a:avLst/>
              </a:prstGeom>
              <a:blipFill>
                <a:blip r:embed="rId5"/>
                <a:stretch>
                  <a:fillRect t="-41667" b="-555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Google Shape;325;p37">
            <a:extLst>
              <a:ext uri="{FF2B5EF4-FFF2-40B4-BE49-F238E27FC236}">
                <a16:creationId xmlns:a16="http://schemas.microsoft.com/office/drawing/2014/main" id="{BB54FF28-E339-45B3-DB6C-81C7B71142F7}"/>
              </a:ext>
            </a:extLst>
          </p:cNvPr>
          <p:cNvSpPr txBox="1"/>
          <p:nvPr/>
        </p:nvSpPr>
        <p:spPr>
          <a:xfrm>
            <a:off x="4497415" y="2459606"/>
            <a:ext cx="238510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Mid-epoch early stopping by checking every x batches because of dataset size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011042-FE21-15D1-4D17-81019362BE0B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300300" y="2569556"/>
            <a:ext cx="1197115" cy="14669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49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BD582088-B81D-4079-209D-A2266DE6F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983AA96B-0AF0-A6AB-2B8D-EAD3A5C166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Bildquellen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470F7AD6-DE45-DA18-4A29-0B6B4A610E0A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34B8E93C-5D6E-1118-0E7A-C1684292984B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B2F74D0-4C67-93CA-E3F6-67A15FE5B10B}"/>
              </a:ext>
            </a:extLst>
          </p:cNvPr>
          <p:cNvSpPr txBox="1"/>
          <p:nvPr/>
        </p:nvSpPr>
        <p:spPr>
          <a:xfrm>
            <a:off x="398761" y="1119295"/>
            <a:ext cx="8346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3"/>
              </a:rPr>
              <a:t>https://www.jalopnik.com/jalopnik/images/xaep1mjulbizalswddfg.jpg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4"/>
              </a:rPr>
              <a:t>https://images.pexels.com/photos/2994331/pexels-photo-2994331.jpeg?cs=srgb&amp;dl=pexels-athena-2994331.jpg&amp;fm=jpg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5"/>
              </a:rPr>
              <a:t>https://www.jalopnik.com/jalopnik/images/etvtn2zentybmnb0sxlf.jpg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249372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 - session talks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5"/>
          <p:cNvSpPr txBox="1">
            <a:spLocks noGrp="1"/>
          </p:cNvSpPr>
          <p:nvPr>
            <p:ph type="subTitle" idx="4294967295"/>
          </p:nvPr>
        </p:nvSpPr>
        <p:spPr>
          <a:xfrm>
            <a:off x="4568350" y="1908500"/>
            <a:ext cx="37836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Management techniques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3" name="Google Shape;283;p35"/>
          <p:cNvSpPr txBox="1">
            <a:spLocks noGrp="1"/>
          </p:cNvSpPr>
          <p:nvPr>
            <p:ph type="subTitle" idx="4294967295"/>
          </p:nvPr>
        </p:nvSpPr>
        <p:spPr>
          <a:xfrm>
            <a:off x="4568350" y="2164275"/>
            <a:ext cx="3783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Saturn </a:t>
            </a:r>
            <a:r>
              <a:rPr lang="en"/>
              <a:t>is a gas giant and has several rings. It's composed mostly of hydrogen and helium. It was named after the Roman god </a:t>
            </a:r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subTitle" idx="4294967295"/>
          </p:nvPr>
        </p:nvSpPr>
        <p:spPr>
          <a:xfrm>
            <a:off x="2233100" y="1984700"/>
            <a:ext cx="2131200" cy="2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Jenna Doe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5" name="Google Shape;285;p35"/>
          <p:cNvSpPr txBox="1">
            <a:spLocks noGrp="1"/>
          </p:cNvSpPr>
          <p:nvPr>
            <p:ph type="subTitle" idx="4294967295"/>
          </p:nvPr>
        </p:nvSpPr>
        <p:spPr>
          <a:xfrm>
            <a:off x="2233100" y="2195300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CEO &amp; Founder</a:t>
            </a:r>
            <a:endParaRPr sz="1200" i="1"/>
          </a:p>
        </p:txBody>
      </p:sp>
      <p:sp>
        <p:nvSpPr>
          <p:cNvPr id="286" name="Google Shape;286;p35"/>
          <p:cNvSpPr txBox="1">
            <a:spLocks noGrp="1"/>
          </p:cNvSpPr>
          <p:nvPr>
            <p:ph type="subTitle" idx="4294967295"/>
          </p:nvPr>
        </p:nvSpPr>
        <p:spPr>
          <a:xfrm>
            <a:off x="2243124" y="2470050"/>
            <a:ext cx="1997700" cy="50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9:00 - 11:00 am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1 - Mars Theatre</a:t>
            </a:r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4294967295"/>
          </p:nvPr>
        </p:nvSpPr>
        <p:spPr>
          <a:xfrm>
            <a:off x="4568350" y="3302675"/>
            <a:ext cx="37836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Build your OWN business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8" name="Google Shape;288;p35"/>
          <p:cNvSpPr txBox="1">
            <a:spLocks noGrp="1"/>
          </p:cNvSpPr>
          <p:nvPr>
            <p:ph type="subTitle" idx="4294967295"/>
          </p:nvPr>
        </p:nvSpPr>
        <p:spPr>
          <a:xfrm>
            <a:off x="4568350" y="3558450"/>
            <a:ext cx="3783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System. It's the fourth-brightest object in the night sky</a:t>
            </a:r>
            <a:endParaRPr/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4294967295"/>
          </p:nvPr>
        </p:nvSpPr>
        <p:spPr>
          <a:xfrm>
            <a:off x="2233100" y="3378875"/>
            <a:ext cx="2131200" cy="2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Timmy Jim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90" name="Google Shape;290;p35"/>
          <p:cNvSpPr txBox="1">
            <a:spLocks noGrp="1"/>
          </p:cNvSpPr>
          <p:nvPr>
            <p:ph type="subTitle" idx="4294967295"/>
          </p:nvPr>
        </p:nvSpPr>
        <p:spPr>
          <a:xfrm>
            <a:off x="2233100" y="3589475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Accountant Manager</a:t>
            </a:r>
            <a:endParaRPr sz="1200" i="1"/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294967295"/>
          </p:nvPr>
        </p:nvSpPr>
        <p:spPr>
          <a:xfrm>
            <a:off x="2243124" y="3864225"/>
            <a:ext cx="1997700" cy="50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11:15 - 15:15 pm</a:t>
            </a:r>
            <a:br>
              <a:rPr lang="en"/>
            </a:br>
            <a:r>
              <a:rPr lang="en"/>
              <a:t>Day 2 - Mars Theatre</a:t>
            </a:r>
            <a:endParaRPr/>
          </a:p>
        </p:txBody>
      </p:sp>
      <p:sp>
        <p:nvSpPr>
          <p:cNvPr id="292" name="Google Shape;292;p35"/>
          <p:cNvSpPr txBox="1">
            <a:spLocks noGrp="1"/>
          </p:cNvSpPr>
          <p:nvPr>
            <p:ph type="subTitle" idx="4294967295"/>
          </p:nvPr>
        </p:nvSpPr>
        <p:spPr>
          <a:xfrm>
            <a:off x="787675" y="1162130"/>
            <a:ext cx="1745400" cy="3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Day 1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93" name="Google Shape;293;p35"/>
          <p:cNvSpPr txBox="1">
            <a:spLocks noGrp="1"/>
          </p:cNvSpPr>
          <p:nvPr>
            <p:ph type="subTitle" idx="4294967295"/>
          </p:nvPr>
        </p:nvSpPr>
        <p:spPr>
          <a:xfrm>
            <a:off x="787675" y="14849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30/06/2022</a:t>
            </a:r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subTitle" idx="4294967295"/>
          </p:nvPr>
        </p:nvSpPr>
        <p:spPr>
          <a:xfrm>
            <a:off x="3709950" y="1162130"/>
            <a:ext cx="1745400" cy="3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Day 2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95" name="Google Shape;295;p35"/>
          <p:cNvSpPr txBox="1">
            <a:spLocks noGrp="1"/>
          </p:cNvSpPr>
          <p:nvPr>
            <p:ph type="subTitle" idx="4294967295"/>
          </p:nvPr>
        </p:nvSpPr>
        <p:spPr>
          <a:xfrm>
            <a:off x="3709950" y="14849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31/06/2022</a:t>
            </a:r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294967295"/>
          </p:nvPr>
        </p:nvSpPr>
        <p:spPr>
          <a:xfrm>
            <a:off x="6624350" y="1162130"/>
            <a:ext cx="1745400" cy="3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M Serif Display"/>
                <a:ea typeface="DM Serif Display"/>
                <a:cs typeface="DM Serif Display"/>
                <a:sym typeface="DM Serif Display"/>
              </a:rPr>
              <a:t>Day 3</a:t>
            </a:r>
            <a:endParaRPr sz="22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4294967295"/>
          </p:nvPr>
        </p:nvSpPr>
        <p:spPr>
          <a:xfrm>
            <a:off x="6624350" y="14849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01/07/2022</a:t>
            </a:r>
            <a:endParaRPr/>
          </a:p>
        </p:txBody>
      </p:sp>
      <p:pic>
        <p:nvPicPr>
          <p:cNvPr id="298" name="Google Shape;298;p35"/>
          <p:cNvPicPr preferRelativeResize="0"/>
          <p:nvPr/>
        </p:nvPicPr>
        <p:blipFill rotWithShape="1">
          <a:blip r:embed="rId3">
            <a:alphaModFix/>
          </a:blip>
          <a:srcRect t="4503" b="33726"/>
          <a:stretch/>
        </p:blipFill>
        <p:spPr>
          <a:xfrm>
            <a:off x="819437" y="3319817"/>
            <a:ext cx="1147207" cy="1061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5"/>
          <p:cNvPicPr preferRelativeResize="0"/>
          <p:nvPr/>
        </p:nvPicPr>
        <p:blipFill rotWithShape="1">
          <a:blip r:embed="rId4">
            <a:alphaModFix/>
          </a:blip>
          <a:srcRect l="27979"/>
          <a:stretch/>
        </p:blipFill>
        <p:spPr>
          <a:xfrm>
            <a:off x="800100" y="1908500"/>
            <a:ext cx="1147223" cy="1061677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5"/>
          <p:cNvSpPr/>
          <p:nvPr/>
        </p:nvSpPr>
        <p:spPr>
          <a:xfrm>
            <a:off x="800221" y="1908483"/>
            <a:ext cx="1147200" cy="10617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5"/>
          <p:cNvSpPr/>
          <p:nvPr/>
        </p:nvSpPr>
        <p:spPr>
          <a:xfrm>
            <a:off x="817533" y="3319808"/>
            <a:ext cx="1147200" cy="10617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5"/>
          <p:cNvSpPr txBox="1"/>
          <p:nvPr/>
        </p:nvSpPr>
        <p:spPr>
          <a:xfrm>
            <a:off x="7537250" y="4505450"/>
            <a:ext cx="757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Schedule</a:t>
            </a:r>
            <a:endParaRPr sz="100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03" name="Google Shape;303;p35"/>
          <p:cNvCxnSpPr/>
          <p:nvPr/>
        </p:nvCxnSpPr>
        <p:spPr>
          <a:xfrm>
            <a:off x="-78925" y="4674800"/>
            <a:ext cx="7550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35"/>
          <p:cNvSpPr/>
          <p:nvPr/>
        </p:nvSpPr>
        <p:spPr>
          <a:xfrm>
            <a:off x="1698613" y="1201870"/>
            <a:ext cx="248700" cy="248700"/>
          </a:xfrm>
          <a:prstGeom prst="ellipse">
            <a:avLst/>
          </a:prstGeom>
          <a:gradFill>
            <a:gsLst>
              <a:gs pos="0">
                <a:schemeClr val="lt2"/>
              </a:gs>
              <a:gs pos="58999">
                <a:srgbClr val="386DFD">
                  <a:alpha val="9411"/>
                </a:srgbClr>
              </a:gs>
              <a:gs pos="100000">
                <a:srgbClr val="386DF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 Business Conference by Slidesgo">
  <a:themeElements>
    <a:clrScheme name="Simple Light">
      <a:dk1>
        <a:srgbClr val="2E2E2E"/>
      </a:dk1>
      <a:lt1>
        <a:srgbClr val="F59AFF"/>
      </a:lt1>
      <a:dk2>
        <a:srgbClr val="BA67EF"/>
      </a:dk2>
      <a:lt2>
        <a:srgbClr val="386DFD"/>
      </a:lt2>
      <a:accent1>
        <a:srgbClr val="02F6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654</Words>
  <Application>Microsoft Office PowerPoint</Application>
  <PresentationFormat>On-screen Show (16:9)</PresentationFormat>
  <Paragraphs>142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DM Serif Display</vt:lpstr>
      <vt:lpstr>Wingdings</vt:lpstr>
      <vt:lpstr>Bebas Neue</vt:lpstr>
      <vt:lpstr>Castoro</vt:lpstr>
      <vt:lpstr>Open Sans</vt:lpstr>
      <vt:lpstr>Cambria Math</vt:lpstr>
      <vt:lpstr>Arial</vt:lpstr>
      <vt:lpstr>Tech Business Conference by Slidesgo</vt:lpstr>
      <vt:lpstr>Traffic-Sign-Recognition</vt:lpstr>
      <vt:lpstr>Problem Statement</vt:lpstr>
      <vt:lpstr>Problem Statement</vt:lpstr>
      <vt:lpstr>EDA Results</vt:lpstr>
      <vt:lpstr>EDA Results</vt:lpstr>
      <vt:lpstr>Pipeline Architecture (WIP)</vt:lpstr>
      <vt:lpstr>Status Quo</vt:lpstr>
      <vt:lpstr>Bildquellen</vt:lpstr>
      <vt:lpstr>Schedule - session talks </vt:lpstr>
      <vt:lpstr>Timeline</vt:lpstr>
      <vt:lpstr>Our idea</vt:lpstr>
      <vt:lpstr>Our big idea #1</vt:lpstr>
      <vt:lpstr>9h 55m 23s</vt:lpstr>
      <vt:lpstr>Pricing</vt:lpstr>
      <vt:lpstr>What’s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Aaron Ziglowski</cp:lastModifiedBy>
  <cp:revision>6</cp:revision>
  <dcterms:modified xsi:type="dcterms:W3CDTF">2025-12-15T09:34:55Z</dcterms:modified>
</cp:coreProperties>
</file>